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7" r:id="rId5"/>
    <p:sldId id="269" r:id="rId6"/>
    <p:sldId id="258" r:id="rId7"/>
    <p:sldId id="259" r:id="rId8"/>
    <p:sldId id="260" r:id="rId9"/>
    <p:sldId id="271" r:id="rId10"/>
    <p:sldId id="275" r:id="rId11"/>
    <p:sldId id="274" r:id="rId12"/>
    <p:sldId id="276" r:id="rId13"/>
    <p:sldId id="277" r:id="rId14"/>
    <p:sldId id="262" r:id="rId15"/>
    <p:sldId id="263" r:id="rId16"/>
    <p:sldId id="264" r:id="rId17"/>
    <p:sldId id="273" r:id="rId18"/>
  </p:sldIdLst>
  <p:sldSz cx="18288000" cy="10287000"/>
  <p:notesSz cx="6858000" cy="9144000"/>
  <p:embeddedFontLs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Bold" panose="00000800000000000000" pitchFamily="2" charset="0"/>
      <p:regular r:id="rId23"/>
      <p:bold r:id="rId24"/>
    </p:embeddedFont>
    <p:embeddedFont>
      <p:font typeface="Poppins Medium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351"/>
    <a:srgbClr val="10CFBD"/>
    <a:srgbClr val="023535"/>
    <a:srgbClr val="AEC8DB"/>
    <a:srgbClr val="FFAFEB"/>
    <a:srgbClr val="CBC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2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8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55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3E66F9EE-AC68-9A86-9933-C79D6F808A34}"/>
              </a:ext>
            </a:extLst>
          </p:cNvPr>
          <p:cNvSpPr txBox="1"/>
          <p:nvPr/>
        </p:nvSpPr>
        <p:spPr>
          <a:xfrm>
            <a:off x="1300209" y="4058008"/>
            <a:ext cx="81438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fr-CA" sz="54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Démarche de sondage d’expérience employé</a:t>
            </a:r>
            <a:endParaRPr lang="fr-CA" sz="5400" b="1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37B9845-385E-EC25-A042-3A3424AD5BE1}"/>
              </a:ext>
            </a:extLst>
          </p:cNvPr>
          <p:cNvSpPr txBox="1"/>
          <p:nvPr/>
        </p:nvSpPr>
        <p:spPr>
          <a:xfrm>
            <a:off x="1300209" y="3375697"/>
            <a:ext cx="6123161" cy="36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</a:pPr>
            <a:r>
              <a:rPr lang="fr-CA" sz="2058" b="1" spc="356" noProof="0" dirty="0">
                <a:solidFill>
                  <a:schemeClr val="accent1"/>
                </a:solidFill>
                <a:latin typeface="Poppins Bold"/>
                <a:ea typeface="Poppins Bold"/>
                <a:cs typeface="Poppins Bold"/>
                <a:sym typeface="Poppins Bold"/>
              </a:rPr>
              <a:t>PRÉSENTATION AUX GESTIONNAIRES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D728B9A-5DBC-2474-D6E7-AD0AB97EB611}"/>
              </a:ext>
            </a:extLst>
          </p:cNvPr>
          <p:cNvSpPr txBox="1"/>
          <p:nvPr/>
        </p:nvSpPr>
        <p:spPr>
          <a:xfrm>
            <a:off x="1300209" y="7513644"/>
            <a:ext cx="6325170" cy="431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172216">
              <a:lnSpc>
                <a:spcPts val="3484"/>
              </a:lnSpc>
            </a:pPr>
            <a:r>
              <a:rPr lang="fr-CA" sz="2639" noProof="0" dirty="0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[Date de la présentation]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6DB3B1D-D215-02C9-A5A3-77765749B0AE}"/>
              </a:ext>
            </a:extLst>
          </p:cNvPr>
          <p:cNvSpPr txBox="1"/>
          <p:nvPr/>
        </p:nvSpPr>
        <p:spPr>
          <a:xfrm>
            <a:off x="1300209" y="6057900"/>
            <a:ext cx="7843791" cy="102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fr-CA" sz="2937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Créons une expérience de travail qui nous ressemble et nous inspire! 🚀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C292B3-1223-68A1-E004-85E9BC56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91404"/>
            <a:ext cx="5181600" cy="13688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B1C2BB5-EFC4-D43C-55E3-2A28E1755454}"/>
              </a:ext>
            </a:extLst>
          </p:cNvPr>
          <p:cNvGrpSpPr/>
          <p:nvPr/>
        </p:nvGrpSpPr>
        <p:grpSpPr>
          <a:xfrm>
            <a:off x="10363200" y="743108"/>
            <a:ext cx="8379576" cy="8800784"/>
            <a:chOff x="0" y="0"/>
            <a:chExt cx="1221033" cy="128240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0BA2A0-8207-C1CB-6B85-29053205219D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>
              <a:blip r:embed="rId3"/>
              <a:stretch>
                <a:fillRect l="-37251" r="-20387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333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5B4AF4-1AF4-9490-D315-3C9F11E1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64493"/>
            <a:ext cx="11698904" cy="62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0"/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Modules complémentaires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0FACF8CF-A229-7DAF-02ED-E6B4CCBF6A4C}"/>
              </a:ext>
            </a:extLst>
          </p:cNvPr>
          <p:cNvSpPr txBox="1"/>
          <p:nvPr/>
        </p:nvSpPr>
        <p:spPr>
          <a:xfrm>
            <a:off x="1284514" y="230088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fr-CA" sz="3199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Des outils pour améliorer nos pratiques!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0F863C3A-5F16-2648-F55F-A982DD635D56}"/>
              </a:ext>
            </a:extLst>
          </p:cNvPr>
          <p:cNvSpPr txBox="1"/>
          <p:nvPr/>
        </p:nvSpPr>
        <p:spPr>
          <a:xfrm>
            <a:off x="2732442" y="3469974"/>
            <a:ext cx="4800600" cy="36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fr-CA" sz="28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Le [Date]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AF5D9D1-A408-D217-F145-85D63DC4F531}"/>
              </a:ext>
            </a:extLst>
          </p:cNvPr>
          <p:cNvGrpSpPr/>
          <p:nvPr/>
        </p:nvGrpSpPr>
        <p:grpSpPr>
          <a:xfrm>
            <a:off x="1273756" y="3091835"/>
            <a:ext cx="1126124" cy="1126124"/>
            <a:chOff x="1517725" y="4307083"/>
            <a:chExt cx="1126124" cy="1126124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88E5917-ABC6-201D-32C3-46BED5A182AA}"/>
                </a:ext>
              </a:extLst>
            </p:cNvPr>
            <p:cNvSpPr/>
            <p:nvPr/>
          </p:nvSpPr>
          <p:spPr>
            <a:xfrm>
              <a:off x="1517725" y="4307083"/>
              <a:ext cx="1126124" cy="112612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CFBD"/>
                </a:gs>
                <a:gs pos="60000">
                  <a:srgbClr val="CBC4E1"/>
                </a:gs>
                <a:gs pos="97000">
                  <a:srgbClr val="FFAFEB"/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anchor="ctr"/>
            <a:lstStyle/>
            <a:p>
              <a:pPr algn="ctr"/>
              <a:endParaRPr lang="fr-CA" sz="3600" b="1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3D219479-54B7-584C-823E-867989D481DF}"/>
                </a:ext>
              </a:extLst>
            </p:cNvPr>
            <p:cNvSpPr/>
            <p:nvPr/>
          </p:nvSpPr>
          <p:spPr>
            <a:xfrm>
              <a:off x="1695209" y="4665600"/>
              <a:ext cx="771156" cy="487313"/>
            </a:xfrm>
            <a:custGeom>
              <a:avLst/>
              <a:gdLst/>
              <a:ahLst/>
              <a:cxnLst/>
              <a:rect l="l" t="t" r="r" b="b"/>
              <a:pathLst>
                <a:path w="1075956" h="626745">
                  <a:moveTo>
                    <a:pt x="0" y="0"/>
                  </a:moveTo>
                  <a:lnTo>
                    <a:pt x="1075956" y="0"/>
                  </a:lnTo>
                  <a:lnTo>
                    <a:pt x="1075956" y="626745"/>
                  </a:lnTo>
                  <a:lnTo>
                    <a:pt x="0" y="626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43AF098-65B6-D5EC-BC6F-9CC61C2A0D17}"/>
              </a:ext>
            </a:extLst>
          </p:cNvPr>
          <p:cNvSpPr txBox="1"/>
          <p:nvPr/>
        </p:nvSpPr>
        <p:spPr>
          <a:xfrm>
            <a:off x="2667000" y="4735206"/>
            <a:ext cx="394629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</a:pPr>
            <a:r>
              <a:rPr lang="fr-CA" sz="2400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Vous recevrez un courriel pour vous connecter à la plateforme Amélio.</a:t>
            </a:r>
          </a:p>
        </p:txBody>
      </p:sp>
      <p:sp>
        <p:nvSpPr>
          <p:cNvPr id="26" name="AutoShape 14">
            <a:extLst>
              <a:ext uri="{FF2B5EF4-FFF2-40B4-BE49-F238E27FC236}">
                <a16:creationId xmlns:a16="http://schemas.microsoft.com/office/drawing/2014/main" id="{C68458D4-E44F-3579-2480-474DF5EB61D0}"/>
              </a:ext>
            </a:extLst>
          </p:cNvPr>
          <p:cNvSpPr/>
          <p:nvPr/>
        </p:nvSpPr>
        <p:spPr>
          <a:xfrm flipV="1">
            <a:off x="1828800" y="4217959"/>
            <a:ext cx="0" cy="6099349"/>
          </a:xfrm>
          <a:prstGeom prst="line">
            <a:avLst/>
          </a:prstGeom>
          <a:ln w="38100" cap="flat">
            <a:solidFill>
              <a:srgbClr val="8FAE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BD949221-1FE0-3948-77D4-D469D27F13D3}"/>
              </a:ext>
            </a:extLst>
          </p:cNvPr>
          <p:cNvSpPr/>
          <p:nvPr/>
        </p:nvSpPr>
        <p:spPr>
          <a:xfrm>
            <a:off x="1284514" y="46863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2C4E6A4F-FA41-F02D-622E-49E713CB385D}"/>
              </a:ext>
            </a:extLst>
          </p:cNvPr>
          <p:cNvSpPr/>
          <p:nvPr/>
        </p:nvSpPr>
        <p:spPr>
          <a:xfrm>
            <a:off x="1260743" y="64389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25FB565-FAF7-54E1-83AD-9D16DABE1B1E}"/>
              </a:ext>
            </a:extLst>
          </p:cNvPr>
          <p:cNvSpPr txBox="1"/>
          <p:nvPr/>
        </p:nvSpPr>
        <p:spPr>
          <a:xfrm>
            <a:off x="2543720" y="6417186"/>
            <a:ext cx="4419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Votre accès vous permet d’utiliser les modules Amélio 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 tout temps. </a:t>
            </a: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F1549630-7267-963C-63B6-8FC8ABCCB25B}"/>
              </a:ext>
            </a:extLst>
          </p:cNvPr>
          <p:cNvSpPr/>
          <p:nvPr/>
        </p:nvSpPr>
        <p:spPr>
          <a:xfrm>
            <a:off x="1284514" y="81915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3126804-8348-3D05-49E0-30C727966645}"/>
              </a:ext>
            </a:extLst>
          </p:cNvPr>
          <p:cNvSpPr txBox="1"/>
          <p:nvPr/>
        </p:nvSpPr>
        <p:spPr>
          <a:xfrm>
            <a:off x="2543719" y="8389791"/>
            <a:ext cx="441960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Découvrons ces modules ensemble aujourd’hui!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10CFBD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E0A2AE9F-EFE7-4ADF-1113-59A668060AC9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284514" y="5365981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8" name="Freeform 8"/>
          <p:cNvSpPr/>
          <p:nvPr/>
        </p:nvSpPr>
        <p:spPr>
          <a:xfrm>
            <a:off x="1284514" y="6310443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9" name="Freeform 9"/>
          <p:cNvSpPr/>
          <p:nvPr/>
        </p:nvSpPr>
        <p:spPr>
          <a:xfrm>
            <a:off x="1274989" y="7254905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0" name="Freeform 10"/>
          <p:cNvSpPr/>
          <p:nvPr/>
        </p:nvSpPr>
        <p:spPr>
          <a:xfrm>
            <a:off x="1284514" y="8199366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8"/>
                </a:lnTo>
                <a:lnTo>
                  <a:pt x="0" y="329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1284514" y="2911260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Mettez du positif dans le quotidien de vos collègues!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95228" y="5115068"/>
            <a:ext cx="756393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Utilisez les cartes personnalisables</a:t>
            </a:r>
            <a:r>
              <a:rPr lang="fr-CA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Faites résonner les attitudes appréciées et alignées avec notre culture.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5228" y="6106203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Faites briller les efforts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– Soulignez les succès, les contributions et l’implication de vos collègues.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95228" y="7045140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Amplifiez les messages positifs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Ajoutez vos réactions pour montrer votre soutien et renforcer l’impact.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95228" y="7984078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Gagnez en visibilité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Votre gestionnaire sera notifié des reconnaissances que vous recevez.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Modules complémentaires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4514" y="237317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fr-CA" sz="3199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Reconnaissance par les pairs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4514" y="3444034"/>
            <a:ext cx="8615434" cy="10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fr-CA" sz="2100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 outil conçu pour vous permettre d’offrir de la reconnaissance privée ou publique et de renforcer le sentiment d’appartenance au sein de l’organisation.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7AA0C3A-67E3-1EEA-C2D7-4D9AD5854C70}"/>
              </a:ext>
            </a:extLst>
          </p:cNvPr>
          <p:cNvGrpSpPr/>
          <p:nvPr/>
        </p:nvGrpSpPr>
        <p:grpSpPr>
          <a:xfrm>
            <a:off x="9948800" y="2188510"/>
            <a:ext cx="8954921" cy="7382449"/>
            <a:chOff x="9948800" y="2188510"/>
            <a:chExt cx="8954921" cy="738244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0853EAA-EDAC-165E-114A-A1EA5E244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7000" y="2188510"/>
              <a:ext cx="8616721" cy="7382449"/>
            </a:xfrm>
            <a:prstGeom prst="rect">
              <a:avLst/>
            </a:prstGeom>
          </p:spPr>
        </p:pic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8BC8B1A5-F48F-50E5-3CE0-BB4959594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8800" y="7720553"/>
              <a:ext cx="762000" cy="619760"/>
            </a:xfrm>
            <a:custGeom>
              <a:avLst/>
              <a:gdLst/>
              <a:ahLst/>
              <a:cxnLst/>
              <a:rect l="l" t="t" r="r" b="b"/>
              <a:pathLst>
                <a:path w="1005515" h="817819">
                  <a:moveTo>
                    <a:pt x="0" y="0"/>
                  </a:moveTo>
                  <a:lnTo>
                    <a:pt x="1005515" y="0"/>
                  </a:lnTo>
                  <a:lnTo>
                    <a:pt x="1005515" y="817819"/>
                  </a:lnTo>
                  <a:lnTo>
                    <a:pt x="0" y="817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Modules complémentaires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94788" y="5453669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3" name="Freeform 13"/>
          <p:cNvSpPr/>
          <p:nvPr/>
        </p:nvSpPr>
        <p:spPr>
          <a:xfrm>
            <a:off x="1194788" y="6509907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4" name="Freeform 14"/>
          <p:cNvSpPr/>
          <p:nvPr/>
        </p:nvSpPr>
        <p:spPr>
          <a:xfrm>
            <a:off x="1194788" y="7566146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1284514" y="3368984"/>
            <a:ext cx="8131846" cy="1145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 outil </a:t>
            </a:r>
            <a:r>
              <a:rPr lang="fr-CA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conçu pour permettre à tous de faire émerger l’intelligence collective, pour trouver des solutions concrètes à des enjeux ou à des défis stratégiques.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05502" y="5278477"/>
            <a:ext cx="729157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Partagez votre expertise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P</a:t>
            </a:r>
            <a:r>
              <a:rPr lang="fr-CA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roposez des idées d’améliorations alignées aux réalités vécues.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05502" y="6371757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Propulsez les réflexions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Réagissez aux idées partagées par vos collègues pour faire du chemin.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05502" y="7412839"/>
            <a:ext cx="743777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Brisez la routine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Proposez-vous comme volontaire pour collaborer sur les idées stimulantes pour vous.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4514" y="2460808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fr-CA" sz="3199" b="1" u="none" strike="noStrike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CoLab</a:t>
            </a:r>
            <a:endParaRPr lang="fr-CA" sz="3199" b="1" u="none" strike="noStrike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4514" y="2911260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Prenez part aux décisions et aux transformations!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429E9EB-EE4A-49AB-E759-04BEFA0F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254363"/>
            <a:ext cx="9996799" cy="63986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330541" y="5981700"/>
            <a:ext cx="7141106" cy="193873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La mobilisation, c’est notre responsabilité partagée!</a:t>
            </a:r>
          </a:p>
          <a:p>
            <a:pPr algn="l"/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Chacun a un rôle à jouer pour bâtir un milieu de travail qui nous ressemble et qui nous inspire. 🚀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5427" y="2552700"/>
            <a:ext cx="7306220" cy="2547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Accès aux résultats [Date]</a:t>
            </a: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Rayonnement de nos forces collectives</a:t>
            </a: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Plan d’action pour répondre aux préoccupations soulevées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1980" y="11049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Prochaines étapes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DCA486-6EBA-C606-EBB1-006A7D66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778"/>
          <a:stretch>
            <a:fillRect/>
          </a:stretch>
        </p:blipFill>
        <p:spPr>
          <a:xfrm>
            <a:off x="9144000" y="1866900"/>
            <a:ext cx="10134600" cy="7523116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DF311523-CFFD-7534-1A59-5137EB910EAA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80B6690-03B1-C3F3-44F4-E5962DE13981}"/>
              </a:ext>
            </a:extLst>
          </p:cNvPr>
          <p:cNvSpPr txBox="1"/>
          <p:nvPr/>
        </p:nvSpPr>
        <p:spPr>
          <a:xfrm>
            <a:off x="1387909" y="3918832"/>
            <a:ext cx="7506146" cy="244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49"/>
              </a:lnSpc>
              <a:spcBef>
                <a:spcPct val="0"/>
              </a:spcBef>
            </a:pPr>
            <a:r>
              <a:rPr lang="fr-CA" sz="8842" b="1" u="none" strike="noStrike" noProof="0" dirty="0">
                <a:solidFill>
                  <a:srgbClr val="0223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Période</a:t>
            </a:r>
          </a:p>
          <a:p>
            <a:pPr marL="0" lvl="0" indent="0" algn="l">
              <a:lnSpc>
                <a:spcPts val="9549"/>
              </a:lnSpc>
              <a:spcBef>
                <a:spcPct val="0"/>
              </a:spcBef>
            </a:pPr>
            <a:r>
              <a:rPr lang="fr-CA" sz="8842" b="1" u="none" strike="noStrike" noProof="0" dirty="0">
                <a:solidFill>
                  <a:srgbClr val="0223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de questions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5EDE2C71-8C62-4DE3-4A36-26FB7E606654}"/>
              </a:ext>
            </a:extLst>
          </p:cNvPr>
          <p:cNvGrpSpPr/>
          <p:nvPr/>
        </p:nvGrpSpPr>
        <p:grpSpPr>
          <a:xfrm>
            <a:off x="10363200" y="743108"/>
            <a:ext cx="8379576" cy="8800784"/>
            <a:chOff x="0" y="0"/>
            <a:chExt cx="1221033" cy="1282409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DB0281-9422-36F3-8F44-A3446B487B6B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52000" t="2000" r="-42000" b="-2145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4F138FBC-36DC-8087-0F10-DFE1C967E41D}"/>
              </a:ext>
            </a:extLst>
          </p:cNvPr>
          <p:cNvSpPr/>
          <p:nvPr/>
        </p:nvSpPr>
        <p:spPr>
          <a:xfrm>
            <a:off x="9860442" y="761486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4947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220B43-3286-EF02-542F-CB493C3E5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365" b="3112"/>
          <a:stretch>
            <a:fillRect/>
          </a:stretch>
        </p:blipFill>
        <p:spPr>
          <a:xfrm>
            <a:off x="10287001" y="2247901"/>
            <a:ext cx="8001000" cy="8039100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B75C87CB-04A5-0CFD-F309-A80578CA23F9}"/>
              </a:ext>
            </a:extLst>
          </p:cNvPr>
          <p:cNvSpPr txBox="1"/>
          <p:nvPr/>
        </p:nvSpPr>
        <p:spPr>
          <a:xfrm>
            <a:off x="1202678" y="876300"/>
            <a:ext cx="12846976" cy="99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faire équipe avec Amélio?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CD7FAB4-E650-D612-2134-3F5B0ABEA6C1}"/>
              </a:ext>
            </a:extLst>
          </p:cNvPr>
          <p:cNvSpPr txBox="1"/>
          <p:nvPr/>
        </p:nvSpPr>
        <p:spPr>
          <a:xfrm>
            <a:off x="1202678" y="2348212"/>
            <a:ext cx="10363200" cy="1623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  <a:spcAft>
                <a:spcPts val="600"/>
              </a:spcAft>
            </a:pP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Parce que vous jouez un rôle clé pour soutenir l’engagement!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Amélio est un outil de sondage qui vous permet de mieux comprendre ce que vivent les membres de votre équipe, en leur donnant un espace confidentiel pour s’exprimer.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AA6524F6-2034-510C-E8EB-BCF0DB428FE2}"/>
              </a:ext>
            </a:extLst>
          </p:cNvPr>
          <p:cNvSpPr txBox="1"/>
          <p:nvPr/>
        </p:nvSpPr>
        <p:spPr>
          <a:xfrm>
            <a:off x="1202678" y="4450706"/>
            <a:ext cx="10206460" cy="2358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Grâce à cet outil, vous pourrez :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8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Obtenir un portrait clair et structuré de l’expérience de votre équipe 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Identifier rapidement les forces et les préoccupations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Poser des actions concrètes, appuyées sur des données fiables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400" spc="21" noProof="0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 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Nourrir un climat de confiance, en démontrant que leur voix est entendue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704FCF65-9D75-AC6B-C1A9-B27B437889BE}"/>
              </a:ext>
            </a:extLst>
          </p:cNvPr>
          <p:cNvSpPr>
            <a:spLocks noChangeAspect="1"/>
          </p:cNvSpPr>
          <p:nvPr/>
        </p:nvSpPr>
        <p:spPr>
          <a:xfrm>
            <a:off x="1524000" y="7962900"/>
            <a:ext cx="532206" cy="626125"/>
          </a:xfrm>
          <a:custGeom>
            <a:avLst/>
            <a:gdLst/>
            <a:ahLst/>
            <a:cxnLst/>
            <a:rect l="l" t="t" r="r" b="b"/>
            <a:pathLst>
              <a:path w="401771" h="472672">
                <a:moveTo>
                  <a:pt x="0" y="0"/>
                </a:moveTo>
                <a:lnTo>
                  <a:pt x="401771" y="0"/>
                </a:lnTo>
                <a:lnTo>
                  <a:pt x="401771" y="472672"/>
                </a:lnTo>
                <a:lnTo>
                  <a:pt x="0" y="47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E8FC8C2D-8CB0-B975-95C0-BDD4FEAF71B8}"/>
              </a:ext>
            </a:extLst>
          </p:cNvPr>
          <p:cNvSpPr txBox="1"/>
          <p:nvPr/>
        </p:nvSpPr>
        <p:spPr>
          <a:xfrm>
            <a:off x="2286000" y="7590930"/>
            <a:ext cx="10206460" cy="132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fr-CA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Plus vos employés participent, plus vous aurez en main des leviers concrets pour agir rapidement et faire évoluer l’expérience de travail </a:t>
            </a:r>
            <a:r>
              <a:rPr lang="fr-CA" sz="2400" b="1" noProof="0" dirty="0">
                <a:solidFill>
                  <a:srgbClr val="10CFBD"/>
                </a:solidFill>
                <a:latin typeface="Poppins Bold"/>
                <a:ea typeface="Poppins Bold"/>
                <a:cs typeface="Poppins Bold"/>
                <a:sym typeface="Poppins Bold"/>
              </a:rPr>
              <a:t>dans la bonne direction</a:t>
            </a:r>
            <a:r>
              <a:rPr lang="fr-CA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96B5357-D8EB-A697-A38A-A80A768AAE86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06729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/>
          <p:cNvSpPr/>
          <p:nvPr/>
        </p:nvSpPr>
        <p:spPr>
          <a:xfrm flipV="1">
            <a:off x="1927161" y="3066974"/>
            <a:ext cx="0" cy="6099349"/>
          </a:xfrm>
          <a:prstGeom prst="line">
            <a:avLst/>
          </a:prstGeom>
          <a:ln w="38100" cap="flat">
            <a:solidFill>
              <a:srgbClr val="8FAE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Freeform 16"/>
          <p:cNvSpPr/>
          <p:nvPr/>
        </p:nvSpPr>
        <p:spPr>
          <a:xfrm>
            <a:off x="1364099" y="241401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64099" y="6389439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Freeform 22"/>
          <p:cNvSpPr/>
          <p:nvPr/>
        </p:nvSpPr>
        <p:spPr>
          <a:xfrm>
            <a:off x="1364099" y="4401726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64099" y="837715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2678" y="876300"/>
            <a:ext cx="8925579" cy="99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Un sondage confidentiel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10727" y="2607743"/>
            <a:ext cx="764732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fr-CA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Vous aurez accès aux résultats et commentaires seulement si le seuil de confidentialité est atteint.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10727" y="4472346"/>
            <a:ext cx="741169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fr-CA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Le seuil de confidentialité est de </a:t>
            </a:r>
            <a:r>
              <a:rPr lang="fr-CA" sz="2400" b="1" u="none" strike="noStrike" noProof="0" dirty="0">
                <a:latin typeface="Poppins"/>
                <a:ea typeface="Poppins"/>
                <a:cs typeface="Poppins"/>
                <a:sym typeface="Poppins"/>
              </a:rPr>
              <a:t>5 répondants </a:t>
            </a:r>
            <a:r>
              <a:rPr lang="fr-CA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au sein d'une équipe pour que des résultats s'affichent.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10726" y="6213837"/>
            <a:ext cx="741169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fr-CA" sz="2400" noProof="0" dirty="0">
                <a:latin typeface="Poppins"/>
                <a:ea typeface="Poppins"/>
                <a:cs typeface="Poppins"/>
                <a:sym typeface="Poppins"/>
              </a:rPr>
              <a:t>Les commentaires ne servent pas à identifier des employés, mais à mieux comprendre leurs préoccupations et à faire émerger des pistes d’amélioration concrètes.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10727" y="8570883"/>
            <a:ext cx="741169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fr-CA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Amélio ne dévoile jamais l'identité liée aux réponses des participants.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220C4CC-66BA-E40E-34FC-00DEC96A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881"/>
          <a:stretch>
            <a:fillRect/>
          </a:stretch>
        </p:blipFill>
        <p:spPr>
          <a:xfrm>
            <a:off x="10542928" y="1590515"/>
            <a:ext cx="7745072" cy="8108383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57295B-167C-7045-5DB5-2E8181FA3F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409149" y="7096216"/>
            <a:ext cx="16878851" cy="2646045"/>
          </a:xfrm>
          <a:custGeom>
            <a:avLst/>
            <a:gdLst/>
            <a:ahLst/>
            <a:cxnLst/>
            <a:rect l="l" t="t" r="r" b="b"/>
            <a:pathLst>
              <a:path w="2841688" h="812889">
                <a:moveTo>
                  <a:pt x="20087" y="0"/>
                </a:moveTo>
                <a:lnTo>
                  <a:pt x="2821601" y="0"/>
                </a:lnTo>
                <a:cubicBezTo>
                  <a:pt x="2832695" y="0"/>
                  <a:pt x="2841688" y="8993"/>
                  <a:pt x="2841688" y="20087"/>
                </a:cubicBezTo>
                <a:lnTo>
                  <a:pt x="2841688" y="792801"/>
                </a:lnTo>
                <a:cubicBezTo>
                  <a:pt x="2841688" y="803895"/>
                  <a:pt x="2832695" y="812889"/>
                  <a:pt x="2821601" y="812889"/>
                </a:cubicBezTo>
                <a:lnTo>
                  <a:pt x="20087" y="812889"/>
                </a:lnTo>
                <a:cubicBezTo>
                  <a:pt x="8993" y="812889"/>
                  <a:pt x="0" y="803895"/>
                  <a:pt x="0" y="792801"/>
                </a:cubicBezTo>
                <a:lnTo>
                  <a:pt x="0" y="20087"/>
                </a:lnTo>
                <a:cubicBezTo>
                  <a:pt x="0" y="8993"/>
                  <a:pt x="8993" y="0"/>
                  <a:pt x="20087" y="0"/>
                </a:cubicBezTo>
                <a:close/>
              </a:path>
            </a:pathLst>
          </a:custGeom>
          <a:solidFill>
            <a:srgbClr val="ABB9D5">
              <a:alpha val="13725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TextBox 16"/>
          <p:cNvSpPr txBox="1"/>
          <p:nvPr/>
        </p:nvSpPr>
        <p:spPr>
          <a:xfrm>
            <a:off x="1202678" y="876300"/>
            <a:ext cx="3549374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Votre rôle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5400" y="2185368"/>
            <a:ext cx="9448800" cy="3772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Informez vos employés 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du sondage et expliquer l’importance.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Encouragez leur participation 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en créant un climat de confiance et d’ouverture.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Répondez à leurs questions 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et dissipez toute inquiétude sur la confidentialité et l’utilisation des résultats.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800" spc="21" noProof="0" dirty="0">
                <a:solidFill>
                  <a:srgbClr val="10CFBD"/>
                </a:solidFill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Montrez l’exemple en participant activement </a:t>
            </a:r>
            <a:r>
              <a:rPr lang="fr-CA" sz="2199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à la démarche et en valorisant les résultats qui en découleront.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42954" y="7391636"/>
            <a:ext cx="3661648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8"/>
              </a:lnSpc>
            </a:pPr>
            <a:r>
              <a:rPr lang="fr-CA" sz="2099" b="1" noProof="0" dirty="0">
                <a:latin typeface="Poppins Bold"/>
                <a:ea typeface="Poppins Bold"/>
                <a:cs typeface="Poppins Bold"/>
                <a:sym typeface="Poppins Bold"/>
              </a:rPr>
              <a:t>Bonnes pratiques</a:t>
            </a:r>
            <a:endParaRPr lang="fr-CA" sz="2099" b="1" u="none" strike="noStrike" noProof="0" dirty="0"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840996" y="8058246"/>
            <a:ext cx="7370217" cy="1093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681"/>
              </a:lnSpc>
              <a:spcAft>
                <a:spcPts val="600"/>
              </a:spcAft>
            </a:pP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Suivez le taux de participation au sein de votre équipe.</a:t>
            </a:r>
          </a:p>
          <a:p>
            <a:pPr marL="0" lvl="0" indent="0" algn="l">
              <a:lnSpc>
                <a:spcPts val="2681"/>
              </a:lnSpc>
              <a:spcAft>
                <a:spcPts val="600"/>
              </a:spcAft>
            </a:pPr>
            <a:r>
              <a:rPr lang="fr-CA" sz="1799" spc="17" noProof="0" dirty="0">
                <a:latin typeface="Poppins"/>
                <a:ea typeface="Poppins"/>
                <a:cs typeface="Poppins"/>
                <a:sym typeface="Poppins"/>
              </a:rPr>
              <a:t>Planifiez du temps dans l’horaire pour que les employés puissent remplir le sondage.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88B41B50-5027-1A74-3318-F169C88742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F7D105CD-B793-7C70-8757-B8C3E615BA14}"/>
              </a:ext>
            </a:extLst>
          </p:cNvPr>
          <p:cNvSpPr/>
          <p:nvPr/>
        </p:nvSpPr>
        <p:spPr>
          <a:xfrm>
            <a:off x="1842482" y="7346040"/>
            <a:ext cx="401771" cy="472672"/>
          </a:xfrm>
          <a:custGeom>
            <a:avLst/>
            <a:gdLst/>
            <a:ahLst/>
            <a:cxnLst/>
            <a:rect l="l" t="t" r="r" b="b"/>
            <a:pathLst>
              <a:path w="401771" h="472672">
                <a:moveTo>
                  <a:pt x="0" y="0"/>
                </a:moveTo>
                <a:lnTo>
                  <a:pt x="401771" y="0"/>
                </a:lnTo>
                <a:lnTo>
                  <a:pt x="401771" y="472672"/>
                </a:lnTo>
                <a:lnTo>
                  <a:pt x="0" y="47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0A63DC9-8CF4-566C-2BBB-1B3E2156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809" y="1378893"/>
            <a:ext cx="8333954" cy="75292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Informations importantes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14610" y="1884158"/>
            <a:ext cx="57195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 sondage en continu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38EDCDA-E23E-BEBF-7A66-69A7DB4F7D6B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B4B7E48-D4F3-2B2E-A9D4-ED3AE3EF4BCA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681D5EF2-F896-3BE1-AA78-112837A1AAD6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8AA8EEDE-E84F-4FAC-9CBB-47A9147EBF5D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7CA2D1E-2154-7942-270E-1F5E20B2BFC4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" name="Group 28">
                <a:extLst>
                  <a:ext uri="{FF2B5EF4-FFF2-40B4-BE49-F238E27FC236}">
                    <a16:creationId xmlns:a16="http://schemas.microsoft.com/office/drawing/2014/main" id="{C6750390-1ED6-4017-E25F-E6DA819CFB7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" name="Freeform 29">
                  <a:extLst>
                    <a:ext uri="{FF2B5EF4-FFF2-40B4-BE49-F238E27FC236}">
                      <a16:creationId xmlns:a16="http://schemas.microsoft.com/office/drawing/2014/main" id="{EBF2B0B4-82C3-5CD5-247F-5A80CC289C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65" name="TextBox 30">
                  <a:extLst>
                    <a:ext uri="{FF2B5EF4-FFF2-40B4-BE49-F238E27FC236}">
                      <a16:creationId xmlns:a16="http://schemas.microsoft.com/office/drawing/2014/main" id="{02AEFF92-3E57-7996-2A75-D808241E73E4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" name="Freeform 45">
                <a:extLst>
                  <a:ext uri="{FF2B5EF4-FFF2-40B4-BE49-F238E27FC236}">
                    <a16:creationId xmlns:a16="http://schemas.microsoft.com/office/drawing/2014/main" id="{8E4E0522-E2C4-4E04-89A8-2DFB5B3217B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" name="Freeform 56">
                <a:extLst>
                  <a:ext uri="{FF2B5EF4-FFF2-40B4-BE49-F238E27FC236}">
                    <a16:creationId xmlns:a16="http://schemas.microsoft.com/office/drawing/2014/main" id="{CDC31D61-ADC9-3CA3-25AF-BF44ECF803E5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9DB9263E-C740-0637-43B8-FE8236679802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721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Lancement du</a:t>
              </a:r>
            </a:p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sondage</a:t>
              </a:r>
            </a:p>
          </p:txBody>
        </p: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A7A92CFE-1B54-C37B-0F5A-899C0E989575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[Heure]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0603F9E2-D60C-843E-B39C-8ACB19952B05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29ABFF9-CD8D-F7BE-3B2A-5270F6908D4F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01C3EF04-041B-D767-9113-8CF2AF52EB9F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206AB401-863A-029E-5D55-7B190369C2D5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A1BDE0F2-9BE1-D00A-1C86-0CF9F2A66F5C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4" name="Group 28">
                <a:extLst>
                  <a:ext uri="{FF2B5EF4-FFF2-40B4-BE49-F238E27FC236}">
                    <a16:creationId xmlns:a16="http://schemas.microsoft.com/office/drawing/2014/main" id="{E69DC0BA-6006-A0F7-2C21-7B82C83ABF98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76" name="Freeform 29">
                  <a:extLst>
                    <a:ext uri="{FF2B5EF4-FFF2-40B4-BE49-F238E27FC236}">
                      <a16:creationId xmlns:a16="http://schemas.microsoft.com/office/drawing/2014/main" id="{5CFB6A4D-74E2-D9B2-F6A7-1EE5406046B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77" name="TextBox 30">
                  <a:extLst>
                    <a:ext uri="{FF2B5EF4-FFF2-40B4-BE49-F238E27FC236}">
                      <a16:creationId xmlns:a16="http://schemas.microsoft.com/office/drawing/2014/main" id="{82BA339E-7443-E99B-CDF5-9522F7085B98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75" name="Freeform 45">
                <a:extLst>
                  <a:ext uri="{FF2B5EF4-FFF2-40B4-BE49-F238E27FC236}">
                    <a16:creationId xmlns:a16="http://schemas.microsoft.com/office/drawing/2014/main" id="{584BBA8D-EA64-F72A-8571-FD28C4F51CFC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15A16045-C49F-7E0A-7783-6B7F14770F3E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72" name="TextBox 53">
              <a:extLst>
                <a:ext uri="{FF2B5EF4-FFF2-40B4-BE49-F238E27FC236}">
                  <a16:creationId xmlns:a16="http://schemas.microsoft.com/office/drawing/2014/main" id="{9A8FD49F-727C-15FB-7F8B-6EA12FC4CAF9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7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Méthode d’envoi</a:t>
              </a:r>
            </a:p>
          </p:txBody>
        </p:sp>
        <p:sp>
          <p:nvSpPr>
            <p:cNvPr id="73" name="TextBox 58">
              <a:extLst>
                <a:ext uri="{FF2B5EF4-FFF2-40B4-BE49-F238E27FC236}">
                  <a16:creationId xmlns:a16="http://schemas.microsoft.com/office/drawing/2014/main" id="{134CD17C-CB9D-796E-3548-025ABF90580E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ar courriel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Code QR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F622D8A2-2A5D-C3EF-3C47-83E1A1D4650E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501A877B-3A17-69BC-7F0B-021A6080B617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107FCC09-70CE-72FA-58CC-F13827713240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A37FA1B5-BE1A-A1BC-5353-064EE06079E2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41F378D-08AA-8C0B-DF47-625C0F585F51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86" name="Group 28">
                <a:extLst>
                  <a:ext uri="{FF2B5EF4-FFF2-40B4-BE49-F238E27FC236}">
                    <a16:creationId xmlns:a16="http://schemas.microsoft.com/office/drawing/2014/main" id="{B6F31269-A954-A28E-40DA-B1CFC5DC5419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8378A62B-221F-83E6-BE0F-1F9E10BC003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89" name="TextBox 30">
                  <a:extLst>
                    <a:ext uri="{FF2B5EF4-FFF2-40B4-BE49-F238E27FC236}">
                      <a16:creationId xmlns:a16="http://schemas.microsoft.com/office/drawing/2014/main" id="{DDE971E3-2A33-87D5-41B8-7DA4449EA262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7" name="Freeform 45">
                <a:extLst>
                  <a:ext uri="{FF2B5EF4-FFF2-40B4-BE49-F238E27FC236}">
                    <a16:creationId xmlns:a16="http://schemas.microsoft.com/office/drawing/2014/main" id="{31240455-A755-EBDD-A8F0-4C288E76B71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0BB45E0E-6754-E135-608C-1D1FFF339A92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ED410AAD-7C73-0B17-3F99-99E3991F03B8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37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Durée estimée</a:t>
              </a:r>
            </a:p>
          </p:txBody>
        </p:sp>
        <p:sp>
          <p:nvSpPr>
            <p:cNvPr id="85" name="TextBox 59">
              <a:extLst>
                <a:ext uri="{FF2B5EF4-FFF2-40B4-BE49-F238E27FC236}">
                  <a16:creationId xmlns:a16="http://schemas.microsoft.com/office/drawing/2014/main" id="{76D6F374-8E1C-9EED-14C5-189A56161751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pc="9" noProof="0" dirty="0">
                  <a:solidFill>
                    <a:srgbClr val="023535"/>
                  </a:solidFill>
                  <a:ea typeface="Poppins"/>
                  <a:cs typeface="Poppins"/>
                  <a:sym typeface="Poppins"/>
                </a:rPr>
                <a:t>[20 questions]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</a:t>
              </a:r>
              <a:r>
                <a:rPr lang="fr-CA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0 minutes]</a:t>
              </a: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F24E94C6-9C2B-F730-F52A-1BB769B38425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72F255F-312E-A453-FD30-841027AA66F6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7F2EF2C4-DFD9-9340-F0C8-D1EE2365C06A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F8234917-DE32-3C56-87B5-3A395610E2B7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788F6508-A4EB-BD48-D694-A07976C97D77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98" name="Group 28">
                <a:extLst>
                  <a:ext uri="{FF2B5EF4-FFF2-40B4-BE49-F238E27FC236}">
                    <a16:creationId xmlns:a16="http://schemas.microsoft.com/office/drawing/2014/main" id="{375BC7DE-FA89-2191-E73B-7204CAD6843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0" name="Freeform 29">
                  <a:extLst>
                    <a:ext uri="{FF2B5EF4-FFF2-40B4-BE49-F238E27FC236}">
                      <a16:creationId xmlns:a16="http://schemas.microsoft.com/office/drawing/2014/main" id="{D5BE4398-6557-6D2D-DF91-CCE1B3C991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9C86A4CE-F996-5D3D-3F82-CB881BED0E26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FD3CB6F6-33E1-8BFC-923F-57BAFBF2D31B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96" name="TextBox 55">
              <a:extLst>
                <a:ext uri="{FF2B5EF4-FFF2-40B4-BE49-F238E27FC236}">
                  <a16:creationId xmlns:a16="http://schemas.microsoft.com/office/drawing/2014/main" id="{AFB5B0C2-3EA6-255F-E4AB-FC1B39114BE7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6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Fréquence des sondages</a:t>
              </a:r>
            </a:p>
          </p:txBody>
        </p:sp>
        <p:sp>
          <p:nvSpPr>
            <p:cNvPr id="97" name="TextBox 60">
              <a:extLst>
                <a:ext uri="{FF2B5EF4-FFF2-40B4-BE49-F238E27FC236}">
                  <a16:creationId xmlns:a16="http://schemas.microsoft.com/office/drawing/2014/main" id="{0EE834A4-7F69-F331-3C21-807E59E1A140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30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[Aux 2 semaines]</a:t>
              </a:r>
            </a:p>
          </p:txBody>
        </p:sp>
      </p:grpSp>
      <p:sp>
        <p:nvSpPr>
          <p:cNvPr id="104" name="Freeform 65">
            <a:extLst>
              <a:ext uri="{FF2B5EF4-FFF2-40B4-BE49-F238E27FC236}">
                <a16:creationId xmlns:a16="http://schemas.microsoft.com/office/drawing/2014/main" id="{8C667DF0-8AA0-384E-2D9D-910F538F55A1}"/>
              </a:ext>
            </a:extLst>
          </p:cNvPr>
          <p:cNvSpPr/>
          <p:nvPr/>
        </p:nvSpPr>
        <p:spPr>
          <a:xfrm>
            <a:off x="14778355" y="3457017"/>
            <a:ext cx="842645" cy="915918"/>
          </a:xfrm>
          <a:custGeom>
            <a:avLst/>
            <a:gdLst/>
            <a:ahLst/>
            <a:cxnLst/>
            <a:rect l="l" t="t" r="r" b="b"/>
            <a:pathLst>
              <a:path w="842645" h="915918">
                <a:moveTo>
                  <a:pt x="0" y="0"/>
                </a:moveTo>
                <a:lnTo>
                  <a:pt x="842645" y="0"/>
                </a:lnTo>
                <a:lnTo>
                  <a:pt x="842645" y="915919"/>
                </a:lnTo>
                <a:lnTo>
                  <a:pt x="0" y="915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05" name="Freeform 4">
            <a:extLst>
              <a:ext uri="{FF2B5EF4-FFF2-40B4-BE49-F238E27FC236}">
                <a16:creationId xmlns:a16="http://schemas.microsoft.com/office/drawing/2014/main" id="{7E78BFC5-2D79-82B3-0C92-04F9800105B3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3FF6-F6DF-77D8-66BB-FF900BC30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7960E785-FC27-8F93-EB5E-33C9A57050E2}"/>
              </a:ext>
            </a:extLst>
          </p:cNvPr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Informations importantes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1BA8F156-54E4-8D79-5190-A4601624264C}"/>
              </a:ext>
            </a:extLst>
          </p:cNvPr>
          <p:cNvSpPr txBox="1"/>
          <p:nvPr/>
        </p:nvSpPr>
        <p:spPr>
          <a:xfrm>
            <a:off x="1214610" y="1884158"/>
            <a:ext cx="55671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 diagnostic ponctuel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7A9F06B-8777-7F45-BC40-033E4343C846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3007B73-6623-FC65-9D16-E738690306CC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6CD3572D-DC83-1E0A-92A5-11319F95CD61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7DB58431-B3B4-91C9-3950-185F0FFAE4D1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8D07599-E2A7-F5E4-23BE-252DA3F98D33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" name="Group 28">
                <a:extLst>
                  <a:ext uri="{FF2B5EF4-FFF2-40B4-BE49-F238E27FC236}">
                    <a16:creationId xmlns:a16="http://schemas.microsoft.com/office/drawing/2014/main" id="{16E017E7-6BF4-23AB-19B7-4D930D89B966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" name="Freeform 29">
                  <a:extLst>
                    <a:ext uri="{FF2B5EF4-FFF2-40B4-BE49-F238E27FC236}">
                      <a16:creationId xmlns:a16="http://schemas.microsoft.com/office/drawing/2014/main" id="{8EE413CE-F77D-F7EA-3BEE-E1007843F3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65" name="TextBox 30">
                  <a:extLst>
                    <a:ext uri="{FF2B5EF4-FFF2-40B4-BE49-F238E27FC236}">
                      <a16:creationId xmlns:a16="http://schemas.microsoft.com/office/drawing/2014/main" id="{02A21D34-DF3C-DC14-0455-FA2A28F458B3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" name="Freeform 45">
                <a:extLst>
                  <a:ext uri="{FF2B5EF4-FFF2-40B4-BE49-F238E27FC236}">
                    <a16:creationId xmlns:a16="http://schemas.microsoft.com/office/drawing/2014/main" id="{091CFED4-D79E-F103-DC2C-1B339C5F4BB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" name="Freeform 56">
                <a:extLst>
                  <a:ext uri="{FF2B5EF4-FFF2-40B4-BE49-F238E27FC236}">
                    <a16:creationId xmlns:a16="http://schemas.microsoft.com/office/drawing/2014/main" id="{F011FF97-9714-9764-CBC0-27D2E5F10400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A6109492-EE92-6814-8BC3-F3EC54076DF9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721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Lancement du</a:t>
              </a:r>
            </a:p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sondage</a:t>
              </a:r>
            </a:p>
          </p:txBody>
        </p: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2037BFAC-A2A2-1EAF-CED8-9AFF2D8E562C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[Heure]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282A9101-6522-9BF9-138E-F72AFA371D4C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90A2076-4D86-BEEF-8595-6998C1713B5F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6593AAAD-7E26-DB0A-5A17-5E30CFEE2538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FF3D852B-6D0E-B090-98DD-B2E9156D7071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5A1CAA20-28F1-9E75-723E-96D359D9CBDA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4" name="Group 28">
                <a:extLst>
                  <a:ext uri="{FF2B5EF4-FFF2-40B4-BE49-F238E27FC236}">
                    <a16:creationId xmlns:a16="http://schemas.microsoft.com/office/drawing/2014/main" id="{932D80DC-CACC-8C20-0377-90C8FA3524B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76" name="Freeform 29">
                  <a:extLst>
                    <a:ext uri="{FF2B5EF4-FFF2-40B4-BE49-F238E27FC236}">
                      <a16:creationId xmlns:a16="http://schemas.microsoft.com/office/drawing/2014/main" id="{06AC59A6-AD0C-C232-2106-685A77DC734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77" name="TextBox 30">
                  <a:extLst>
                    <a:ext uri="{FF2B5EF4-FFF2-40B4-BE49-F238E27FC236}">
                      <a16:creationId xmlns:a16="http://schemas.microsoft.com/office/drawing/2014/main" id="{47B2BB4C-A347-ACB5-26EC-1F9BD1F225F0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75" name="Freeform 45">
                <a:extLst>
                  <a:ext uri="{FF2B5EF4-FFF2-40B4-BE49-F238E27FC236}">
                    <a16:creationId xmlns:a16="http://schemas.microsoft.com/office/drawing/2014/main" id="{75811432-9CCB-EDA3-0271-D31FBC06581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BE97B8AF-476A-7198-237C-9E0A1E7DE9EC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72" name="TextBox 53">
              <a:extLst>
                <a:ext uri="{FF2B5EF4-FFF2-40B4-BE49-F238E27FC236}">
                  <a16:creationId xmlns:a16="http://schemas.microsoft.com/office/drawing/2014/main" id="{4DCB537A-88E8-BFC7-C54B-9F43E1F0E024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7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Méthode d’envoi</a:t>
              </a:r>
            </a:p>
          </p:txBody>
        </p:sp>
        <p:sp>
          <p:nvSpPr>
            <p:cNvPr id="73" name="TextBox 58">
              <a:extLst>
                <a:ext uri="{FF2B5EF4-FFF2-40B4-BE49-F238E27FC236}">
                  <a16:creationId xmlns:a16="http://schemas.microsoft.com/office/drawing/2014/main" id="{4B908272-B5A6-9FBF-CF3C-B9BC4FEC3C0F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95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ar courriel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Code QR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Lien unique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A6DEFD64-3D81-0DF3-FF3E-2E0D521E8719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37723DD1-34A9-6002-B3DB-BF8C70A4EA6B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2EEE59A4-A6B3-5BFE-1BDA-308CFB6B97B1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46D61B72-4BD5-7947-920D-B38C2F3E631B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950D83F4-8DCA-C51F-4467-C0C8894A3D45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86" name="Group 28">
                <a:extLst>
                  <a:ext uri="{FF2B5EF4-FFF2-40B4-BE49-F238E27FC236}">
                    <a16:creationId xmlns:a16="http://schemas.microsoft.com/office/drawing/2014/main" id="{2702C20E-8883-7B1C-5107-BC508BF3D3B3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136E3FEC-6E80-BF87-54B9-8112F92927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89" name="TextBox 30">
                  <a:extLst>
                    <a:ext uri="{FF2B5EF4-FFF2-40B4-BE49-F238E27FC236}">
                      <a16:creationId xmlns:a16="http://schemas.microsoft.com/office/drawing/2014/main" id="{BDDAE485-50D2-797A-AB01-AEC04FBD3DBF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7" name="Freeform 45">
                <a:extLst>
                  <a:ext uri="{FF2B5EF4-FFF2-40B4-BE49-F238E27FC236}">
                    <a16:creationId xmlns:a16="http://schemas.microsoft.com/office/drawing/2014/main" id="{8FF895E4-DC74-06CA-077B-3FBCD99C7591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052C72DB-F83E-909B-5BEC-8505D9A82E61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106716D3-8B2C-FF1B-AA8C-98F4A8D9EE1F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37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Durée estimée</a:t>
              </a:r>
            </a:p>
          </p:txBody>
        </p:sp>
        <p:sp>
          <p:nvSpPr>
            <p:cNvPr id="85" name="TextBox 59">
              <a:extLst>
                <a:ext uri="{FF2B5EF4-FFF2-40B4-BE49-F238E27FC236}">
                  <a16:creationId xmlns:a16="http://schemas.microsoft.com/office/drawing/2014/main" id="{AC97CFFB-088A-08C5-E3B2-BC945DED7985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[20 minutes]</a:t>
              </a: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9C5364BB-A5AF-3CCA-5E8B-84EC62CDA7B5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B99CC964-7E2E-A509-A4D5-2452713924CB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28A4D05A-F400-D0EB-A476-7FB3737D96B6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2">
                  <a:alphaModFix amt="44999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E4939534-5366-961B-F2C0-5CA1FFCE16F9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58F949A-C28E-46D5-E836-11769C89EA28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98" name="Group 28">
                <a:extLst>
                  <a:ext uri="{FF2B5EF4-FFF2-40B4-BE49-F238E27FC236}">
                    <a16:creationId xmlns:a16="http://schemas.microsoft.com/office/drawing/2014/main" id="{F2B653AC-147C-78B8-C232-3A80844595AB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0" name="Freeform 29">
                  <a:extLst>
                    <a:ext uri="{FF2B5EF4-FFF2-40B4-BE49-F238E27FC236}">
                      <a16:creationId xmlns:a16="http://schemas.microsoft.com/office/drawing/2014/main" id="{C72EB3D1-918D-112C-6D6C-634C8E2B38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AAA597A5-4200-13A0-A010-B4BF396F4592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23E743BC-59F6-C70D-E635-4917BA714AFB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pic>
          <p:nvPicPr>
            <p:cNvPr id="95" name="Graphique 94" descr="Completed contour">
              <a:extLst>
                <a:ext uri="{FF2B5EF4-FFF2-40B4-BE49-F238E27FC236}">
                  <a16:creationId xmlns:a16="http://schemas.microsoft.com/office/drawing/2014/main" id="{BF1DCD0F-D19B-42AF-8554-9B1693B8D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653787" y="3422503"/>
              <a:ext cx="1078104" cy="1078104"/>
            </a:xfrm>
            <a:prstGeom prst="rect">
              <a:avLst/>
            </a:prstGeom>
          </p:spPr>
        </p:pic>
        <p:sp>
          <p:nvSpPr>
            <p:cNvPr id="96" name="TextBox 55">
              <a:extLst>
                <a:ext uri="{FF2B5EF4-FFF2-40B4-BE49-F238E27FC236}">
                  <a16:creationId xmlns:a16="http://schemas.microsoft.com/office/drawing/2014/main" id="{55D434A9-74AF-300E-97F2-0BE6DDEF0B00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721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Fermeture du sondage</a:t>
              </a:r>
            </a:p>
          </p:txBody>
        </p:sp>
        <p:sp>
          <p:nvSpPr>
            <p:cNvPr id="97" name="TextBox 60">
              <a:extLst>
                <a:ext uri="{FF2B5EF4-FFF2-40B4-BE49-F238E27FC236}">
                  <a16:creationId xmlns:a16="http://schemas.microsoft.com/office/drawing/2014/main" id="{E92F65C9-BCE1-0E95-9EFB-F72188845ACA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[Heure]</a:t>
              </a:r>
            </a:p>
          </p:txBody>
        </p:sp>
      </p:grpSp>
      <p:sp>
        <p:nvSpPr>
          <p:cNvPr id="12" name="Freeform 4">
            <a:extLst>
              <a:ext uri="{FF2B5EF4-FFF2-40B4-BE49-F238E27FC236}">
                <a16:creationId xmlns:a16="http://schemas.microsoft.com/office/drawing/2014/main" id="{A4E4E06C-9B32-2ABB-E13F-2FB157D20FC5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83940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EC2BE13-3575-ACBC-8857-1CE8A9D5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00" y="2781300"/>
            <a:ext cx="14197400" cy="70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2EAFC10D-FD93-E9F1-2807-63FEB63D511B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Agir rapidement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602B6244-4B5A-21FE-3659-FA6317FAC274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4" name="TextBox 64">
            <a:extLst>
              <a:ext uri="{FF2B5EF4-FFF2-40B4-BE49-F238E27FC236}">
                <a16:creationId xmlns:a16="http://schemas.microsoft.com/office/drawing/2014/main" id="{A71B4F9D-AFF4-CF00-8247-2CBD681CC582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Un outil conçu pour analyser et identifier les éléments les plus importants</a:t>
            </a:r>
          </a:p>
        </p:txBody>
      </p:sp>
    </p:spTree>
    <p:extLst>
      <p:ext uri="{BB962C8B-B14F-4D97-AF65-F5344CB8AC3E}">
        <p14:creationId xmlns:p14="http://schemas.microsoft.com/office/powerpoint/2010/main" val="221521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A0FC0-B610-DD59-C909-32EFEA37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ED247A82-163A-9E8B-FFEF-8F6D378FCC30}"/>
              </a:ext>
            </a:extLst>
          </p:cNvPr>
          <p:cNvSpPr txBox="1"/>
          <p:nvPr/>
        </p:nvSpPr>
        <p:spPr>
          <a:xfrm>
            <a:off x="1066800" y="3019841"/>
            <a:ext cx="6629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fr-CA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Comprendre les besoins précis de vos employés est </a:t>
            </a:r>
            <a:r>
              <a:rPr lang="fr-CA" sz="2400" b="1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essentiel</a:t>
            </a:r>
            <a:r>
              <a:rPr lang="fr-CA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pour adresser les bons sujets au bon moment. </a:t>
            </a:r>
          </a:p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fr-CA" sz="2400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Amélio identifie ce qui est réellement important pour votre équipe.</a:t>
            </a:r>
          </a:p>
          <a:p>
            <a:pPr marL="284984" lvl="1" algn="l">
              <a:spcAft>
                <a:spcPts val="3600"/>
              </a:spcAft>
            </a:pP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✔ </a:t>
            </a:r>
            <a:r>
              <a:rPr lang="fr-CA" sz="2400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En fonction des aspects les plus importants, les forces et défis de votre équipe seront automatiquement identifiés et mis en évidence.</a:t>
            </a:r>
            <a:endParaRPr lang="fr-CA" sz="2400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B9ED04A3-2F7C-A66D-6DB3-D8CEA1D35EDF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5D99B1-A282-EE27-2A6C-97BF6158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552700"/>
            <a:ext cx="10820400" cy="6150781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6FA2B7C5-36B5-9C24-2A51-F41F435BFA76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Agir rapidement</a:t>
            </a: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2E14ADC8-3765-92A0-68DD-7EF89A0A1136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Gagnez du temps grâce à l’analyse automatisée</a:t>
            </a:r>
          </a:p>
        </p:txBody>
      </p:sp>
    </p:spTree>
    <p:extLst>
      <p:ext uri="{BB962C8B-B14F-4D97-AF65-F5344CB8AC3E}">
        <p14:creationId xmlns:p14="http://schemas.microsoft.com/office/powerpoint/2010/main" val="140524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218ED-A873-CEEA-C862-B9564BE4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34D41BBB-F2D6-CE85-E044-AD9B06723995}"/>
              </a:ext>
            </a:extLst>
          </p:cNvPr>
          <p:cNvSpPr txBox="1"/>
          <p:nvPr/>
        </p:nvSpPr>
        <p:spPr>
          <a:xfrm>
            <a:off x="1066800" y="3019841"/>
            <a:ext cx="6629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984" lvl="1" algn="l">
              <a:spcAft>
                <a:spcPts val="1200"/>
              </a:spcAft>
            </a:pPr>
            <a:r>
              <a:rPr lang="fr-CA" sz="2400" spc="21" noProof="0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Des conseils et astuces vous seront automatiquement proposés afin de travailler sur les défis ciblés.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3F98014-905E-9E0D-418E-0B7FF7FB8D28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6C108F3B-0799-9B84-C123-3BCABCC729BA}"/>
              </a:ext>
            </a:extLst>
          </p:cNvPr>
          <p:cNvSpPr txBox="1"/>
          <p:nvPr/>
        </p:nvSpPr>
        <p:spPr>
          <a:xfrm>
            <a:off x="1214610" y="8763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Agir rapidement</a:t>
            </a:r>
          </a:p>
        </p:txBody>
      </p:sp>
      <p:sp>
        <p:nvSpPr>
          <p:cNvPr id="5" name="TextBox 64">
            <a:extLst>
              <a:ext uri="{FF2B5EF4-FFF2-40B4-BE49-F238E27FC236}">
                <a16:creationId xmlns:a16="http://schemas.microsoft.com/office/drawing/2014/main" id="{94BB0CC6-D961-177C-0F14-CA8F3760D754}"/>
              </a:ext>
            </a:extLst>
          </p:cNvPr>
          <p:cNvSpPr txBox="1"/>
          <p:nvPr/>
        </p:nvSpPr>
        <p:spPr>
          <a:xfrm>
            <a:off x="1214610" y="1884158"/>
            <a:ext cx="15396990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Explorez des coachings automatisés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906911-2595-8866-843C-A117001A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19100"/>
            <a:ext cx="10141001" cy="99015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654463-2E2D-5C6E-8DC6-279A59BEA377}"/>
              </a:ext>
            </a:extLst>
          </p:cNvPr>
          <p:cNvSpPr txBox="1"/>
          <p:nvPr/>
        </p:nvSpPr>
        <p:spPr>
          <a:xfrm>
            <a:off x="1066800" y="4883037"/>
            <a:ext cx="6934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Ces conseils vous permettront :</a:t>
            </a:r>
          </a:p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✔ </a:t>
            </a:r>
            <a:r>
              <a:rPr kumimoji="0" lang="fr-CA" sz="2400" b="1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D’élargir vos horizons </a:t>
            </a:r>
            <a:r>
              <a:rPr kumimoji="0" lang="fr-CA" sz="2400" b="0" i="0" u="none" strike="noStrike" kern="1200" cap="none" spc="21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+mn-ea"/>
                <a:cs typeface="Poppins"/>
                <a:sym typeface="Poppins"/>
              </a:rPr>
              <a:t>en matière de pratiques de gestion traditionnelles et innovantes.</a:t>
            </a:r>
          </a:p>
          <a:p>
            <a:pPr marL="284984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21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✔ 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D’ouvrir la discussion 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 équipe à l’aide de premières pistes d’action à expérimenter.</a:t>
            </a:r>
          </a:p>
        </p:txBody>
      </p:sp>
    </p:spTree>
    <p:extLst>
      <p:ext uri="{BB962C8B-B14F-4D97-AF65-F5344CB8AC3E}">
        <p14:creationId xmlns:p14="http://schemas.microsoft.com/office/powerpoint/2010/main" val="46085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élio - Présentations">
      <a:dk1>
        <a:srgbClr val="242F56"/>
      </a:dk1>
      <a:lt1>
        <a:sysClr val="window" lastClr="FFFFFF"/>
      </a:lt1>
      <a:dk2>
        <a:srgbClr val="242F56"/>
      </a:dk2>
      <a:lt2>
        <a:srgbClr val="FCF7FB"/>
      </a:lt2>
      <a:accent1>
        <a:srgbClr val="49D3BB"/>
      </a:accent1>
      <a:accent2>
        <a:srgbClr val="90D8D3"/>
      </a:accent2>
      <a:accent3>
        <a:srgbClr val="AEC8DB"/>
      </a:accent3>
      <a:accent4>
        <a:srgbClr val="FFAFEB"/>
      </a:accent4>
      <a:accent5>
        <a:srgbClr val="B2A1C7"/>
      </a:accent5>
      <a:accent6>
        <a:srgbClr val="CBC4E1"/>
      </a:accent6>
      <a:hlink>
        <a:srgbClr val="0000FF"/>
      </a:hlink>
      <a:folHlink>
        <a:srgbClr val="800080"/>
      </a:folHlink>
    </a:clrScheme>
    <a:fontScheme name="Amélio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7a555f-d4b6-403d-ac94-13fe22bd1f90">
      <Terms xmlns="http://schemas.microsoft.com/office/infopath/2007/PartnerControls"/>
    </lcf76f155ced4ddcb4097134ff3c332f>
    <TaxCatchAll xmlns="9922c4cb-a66b-4692-9761-8f60b9c7f824" xsi:nil="true"/>
    <SharedWithUsers xmlns="9922c4cb-a66b-4692-9761-8f60b9c7f82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6CBC3E7D29246BD7CA5AFCD6CC7DC" ma:contentTypeVersion="18" ma:contentTypeDescription="Crée un document." ma:contentTypeScope="" ma:versionID="a0916b2d96a0053508c355f8bd43e557">
  <xsd:schema xmlns:xsd="http://www.w3.org/2001/XMLSchema" xmlns:xs="http://www.w3.org/2001/XMLSchema" xmlns:p="http://schemas.microsoft.com/office/2006/metadata/properties" xmlns:ns2="b97a555f-d4b6-403d-ac94-13fe22bd1f90" xmlns:ns3="9922c4cb-a66b-4692-9761-8f60b9c7f824" targetNamespace="http://schemas.microsoft.com/office/2006/metadata/properties" ma:root="true" ma:fieldsID="62468ed08c0e702c963f3a212a837b61" ns2:_="" ns3:_="">
    <xsd:import namespace="b97a555f-d4b6-403d-ac94-13fe22bd1f90"/>
    <xsd:import namespace="9922c4cb-a66b-4692-9761-8f60b9c7f8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a555f-d4b6-403d-ac94-13fe22bd1f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3481f85e-4767-47a6-9c86-564b0b1a3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2c4cb-a66b-4692-9761-8f60b9c7f8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e910e8f-4424-49bd-a093-f639ccccb235}" ma:internalName="TaxCatchAll" ma:showField="CatchAllData" ma:web="9922c4cb-a66b-4692-9761-8f60b9c7f8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A74A82-829E-4A75-89C5-29BF942084B6}">
  <ds:schemaRefs>
    <ds:schemaRef ds:uri="http://schemas.microsoft.com/office/2006/metadata/properties"/>
    <ds:schemaRef ds:uri="http://schemas.microsoft.com/office/infopath/2007/PartnerControls"/>
    <ds:schemaRef ds:uri="6db10999-143a-48fe-9d83-73b638a10a2e"/>
    <ds:schemaRef ds:uri="63b36d93-a4d7-4e76-912d-9594c0d8d710"/>
    <ds:schemaRef ds:uri="b97a555f-d4b6-403d-ac94-13fe22bd1f90"/>
    <ds:schemaRef ds:uri="9922c4cb-a66b-4692-9761-8f60b9c7f824"/>
  </ds:schemaRefs>
</ds:datastoreItem>
</file>

<file path=customXml/itemProps2.xml><?xml version="1.0" encoding="utf-8"?>
<ds:datastoreItem xmlns:ds="http://schemas.openxmlformats.org/officeDocument/2006/customXml" ds:itemID="{5CF0A296-2C03-4884-B935-CCC89B2DB5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95EA2E-3F5F-4405-8766-825664C889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a555f-d4b6-403d-ac94-13fe22bd1f90"/>
    <ds:schemaRef ds:uri="9922c4cb-a66b-4692-9761-8f60b9c7f8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812</Words>
  <Application>Microsoft Office PowerPoint</Application>
  <PresentationFormat>Custom</PresentationFormat>
  <Paragraphs>104</Paragraphs>
  <Slides>14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la démarche -employés</dc:title>
  <dc:creator>Vicky</dc:creator>
  <cp:lastModifiedBy>Kathleen Boisclair</cp:lastModifiedBy>
  <cp:revision>5</cp:revision>
  <dcterms:created xsi:type="dcterms:W3CDTF">2006-08-16T00:00:00Z</dcterms:created>
  <dcterms:modified xsi:type="dcterms:W3CDTF">2025-11-03T15:42:49Z</dcterms:modified>
  <dc:identifier>DAGfkv6IDIk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0x0101001FA6CBC3E7D29246BD7CA5AFCD6CC7DC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